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4"/>
  </p:notesMasterIdLst>
  <p:sldIdLst>
    <p:sldId id="256" r:id="rId6"/>
    <p:sldId id="257" r:id="rId7"/>
    <p:sldId id="285" r:id="rId8"/>
    <p:sldId id="286" r:id="rId9"/>
    <p:sldId id="287" r:id="rId10"/>
    <p:sldId id="258" r:id="rId11"/>
    <p:sldId id="259" r:id="rId12"/>
    <p:sldId id="260" r:id="rId13"/>
    <p:sldId id="272" r:id="rId14"/>
    <p:sldId id="274" r:id="rId15"/>
    <p:sldId id="261" r:id="rId16"/>
    <p:sldId id="271" r:id="rId17"/>
    <p:sldId id="270" r:id="rId18"/>
    <p:sldId id="262" r:id="rId19"/>
    <p:sldId id="266" r:id="rId20"/>
    <p:sldId id="267" r:id="rId21"/>
    <p:sldId id="275" r:id="rId22"/>
    <p:sldId id="268" r:id="rId23"/>
    <p:sldId id="269" r:id="rId24"/>
    <p:sldId id="283" r:id="rId25"/>
    <p:sldId id="284" r:id="rId26"/>
    <p:sldId id="282" r:id="rId27"/>
    <p:sldId id="276" r:id="rId28"/>
    <p:sldId id="277" r:id="rId29"/>
    <p:sldId id="278" r:id="rId30"/>
    <p:sldId id="279" r:id="rId31"/>
    <p:sldId id="280" r:id="rId32"/>
    <p:sldId id="26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44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17CE4-A455-4557-BEF6-F397E26453CD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0CAD7-C9B8-448D-ADE8-D92DFB5403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922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921C8-0DC4-4ADF-8D4A-2D9B04BD7B52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23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73E0-69DC-479B-81DE-7C92E76F6E2B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594A-38E4-4DD2-8DFD-4038D0F352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91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73E0-69DC-479B-81DE-7C92E76F6E2B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594A-38E4-4DD2-8DFD-4038D0F352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562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73E0-69DC-479B-81DE-7C92E76F6E2B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594A-38E4-4DD2-8DFD-4038D0F352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212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234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65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316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001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652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836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14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45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73E0-69DC-479B-81DE-7C92E76F6E2B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594A-38E4-4DD2-8DFD-4038D0F352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688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68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236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683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773AA-11A3-4CEF-8C9A-6BC6823AE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0E6C048-7E12-4040-9DE9-CA1A14559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5F26597-925C-4F8E-A099-567405E5A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2C8-BC9E-491E-9395-8836E3A3CA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416B4F4-30E9-4CA5-9BA5-5A1FA2F4E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13BED4-4511-42E9-A6FB-B1E5DC801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A8E5-08E5-403B-B3DB-B336AD4CC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827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2D056CC-69C3-45D8-BBA9-97A082E6A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20FCC96-0A6B-4B7A-970C-BDA36CD1B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A5718EC-A7F9-48A9-B228-05447C4EA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2C8-BC9E-491E-9395-8836E3A3CA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F162A20-101E-4D95-8DD8-6B42BFE9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0EE4092-6B96-45FB-ACA0-CCAAFC195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A8E5-08E5-403B-B3DB-B336AD4CC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115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918BB2E-38AC-4CBF-9661-ECF7F0608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5AF77D7-4BC9-4DFB-87AE-D3676FD48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CE47032-9F44-4545-B89A-292508BC1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2C8-BC9E-491E-9395-8836E3A3CA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02B8D7E-DF42-4C75-BDFF-869B10406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D8F8DD9-6EFF-4D84-A7DF-2C88ABDC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A8E5-08E5-403B-B3DB-B336AD4CC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43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6EDE9B-5FB3-4FA1-8136-D5BD01B99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3261171-04F1-479E-BEA1-57CDCCBDA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35DC893-4C23-433C-87B6-EAFBE099D8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D1617B9-E31F-4965-B002-D3D2AFE52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2C8-BC9E-491E-9395-8836E3A3CA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7D8C8D7-A849-4B4A-A219-3385C423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2AA69D2-0985-4137-A7F0-2D648EADB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A8E5-08E5-403B-B3DB-B336AD4CC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6831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C0A348E-39CC-455B-B84D-B5411B5F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07A01DB-D2EB-4FB4-B3C6-4DA34F442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5B9FA0E-105E-422F-BA04-76B40DF5F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89A9AAD-BE03-4D10-A67F-2586BC3C86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536840C-D31A-47A1-9B6C-1642E903B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7CE5C9E7-03F0-43B9-86AB-6E91C3EC4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2C8-BC9E-491E-9395-8836E3A3CA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3A26042-4DEB-4EFA-A479-47E05290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38DD932C-62F3-43A4-8103-971D44D83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A8E5-08E5-403B-B3DB-B336AD4CC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2320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51BAE36-EF9B-4BFC-9AA4-AECA5B978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8CED9E4-B65F-4F26-8EF8-B723B8FEC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2C8-BC9E-491E-9395-8836E3A3CA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F1BA585-BE4A-471F-ACF2-FEF3B3A8D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FE202CF-335B-499E-90C0-A1964435B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A8E5-08E5-403B-B3DB-B336AD4CC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471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0BC7CC1-F1EE-499C-B768-8E138D7DA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2C8-BC9E-491E-9395-8836E3A3CA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2B46937-F910-4DA1-955A-E1C552AA1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FBEF1DB-43E0-4728-89B0-1FECA3B61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A8E5-08E5-403B-B3DB-B336AD4CC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97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73E0-69DC-479B-81DE-7C92E76F6E2B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594A-38E4-4DD2-8DFD-4038D0F352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1139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746D01D-38D1-446A-8422-E6476A24D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BABB424-9669-4F13-831F-A59E6C9FB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2882052-31D9-41E5-9D83-D4394BE9D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A832D5D-83AB-40FD-A7B7-8402073FB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2C8-BC9E-491E-9395-8836E3A3CA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499E4E0-DAF0-4E7B-BB20-9B14BBADA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468D810-32EB-462E-A670-E206FC050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A8E5-08E5-403B-B3DB-B336AD4CC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9991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18F35E-95B2-4228-858B-D5CCD3A12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ED471F67-3A4A-4289-AD76-E8C15A5170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89994F2-D330-4B40-A02D-63F2B6C72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4AA125C-7457-4148-8359-68BA9CA90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2C8-BC9E-491E-9395-8836E3A3CA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698C6C7-BCE1-4886-B5AA-B8E4D1267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2090967-B4A7-4A56-A4D1-A9D9C969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A8E5-08E5-403B-B3DB-B336AD4CC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429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0BF3173-942D-4135-86AD-1719CD820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E93C0CC-5F7F-464F-90AC-56F483259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1F5634E-EB04-49C7-A7F4-B98D61AF8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2C8-BC9E-491E-9395-8836E3A3CA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B1D0E47-FFBE-435E-BDB3-C334A36FB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F6DC020-D479-4BD8-8D95-577AC22AD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A8E5-08E5-403B-B3DB-B336AD4CC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0980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B9077BE2-9237-445C-8050-9180A26016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3754D32-F57C-49E0-B9FE-15A7ECCD5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A739A83-9301-4DD8-98BB-324C8612C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2C8-BC9E-491E-9395-8836E3A3CA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4A9B031-D275-41CF-A822-5C8BFC9F2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7BE41B7-5A01-4B71-9DCB-94489D1C7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A8E5-08E5-403B-B3DB-B336AD4CC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386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773AA-11A3-4CEF-8C9A-6BC6823AE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0E6C048-7E12-4040-9DE9-CA1A14559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5F26597-925C-4F8E-A099-567405E5A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2C8-BC9E-491E-9395-8836E3A3CA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416B4F4-30E9-4CA5-9BA5-5A1FA2F4E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13BED4-4511-42E9-A6FB-B1E5DC801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A8E5-08E5-403B-B3DB-B336AD4CC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713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2D056CC-69C3-45D8-BBA9-97A082E6A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20FCC96-0A6B-4B7A-970C-BDA36CD1B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A5718EC-A7F9-48A9-B228-05447C4EA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2C8-BC9E-491E-9395-8836E3A3CA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F162A20-101E-4D95-8DD8-6B42BFE9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0EE4092-6B96-45FB-ACA0-CCAAFC195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A8E5-08E5-403B-B3DB-B336AD4CC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9572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918BB2E-38AC-4CBF-9661-ECF7F0608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5AF77D7-4BC9-4DFB-87AE-D3676FD48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CE47032-9F44-4545-B89A-292508BC1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2C8-BC9E-491E-9395-8836E3A3CA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02B8D7E-DF42-4C75-BDFF-869B10406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D8F8DD9-6EFF-4D84-A7DF-2C88ABDC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A8E5-08E5-403B-B3DB-B336AD4CC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1802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6EDE9B-5FB3-4FA1-8136-D5BD01B99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3261171-04F1-479E-BEA1-57CDCCBDA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35DC893-4C23-433C-87B6-EAFBE099D8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D1617B9-E31F-4965-B002-D3D2AFE52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2C8-BC9E-491E-9395-8836E3A3CA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7D8C8D7-A849-4B4A-A219-3385C423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2AA69D2-0985-4137-A7F0-2D648EADB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A8E5-08E5-403B-B3DB-B336AD4CC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7283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C0A348E-39CC-455B-B84D-B5411B5F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07A01DB-D2EB-4FB4-B3C6-4DA34F442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5B9FA0E-105E-422F-BA04-76B40DF5F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89A9AAD-BE03-4D10-A67F-2586BC3C86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536840C-D31A-47A1-9B6C-1642E903B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7CE5C9E7-03F0-43B9-86AB-6E91C3EC4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2C8-BC9E-491E-9395-8836E3A3CA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3A26042-4DEB-4EFA-A479-47E05290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38DD932C-62F3-43A4-8103-971D44D83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A8E5-08E5-403B-B3DB-B336AD4CC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728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51BAE36-EF9B-4BFC-9AA4-AECA5B978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8CED9E4-B65F-4F26-8EF8-B723B8FEC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2C8-BC9E-491E-9395-8836E3A3CA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F1BA585-BE4A-471F-ACF2-FEF3B3A8D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FE202CF-335B-499E-90C0-A1964435B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A8E5-08E5-403B-B3DB-B336AD4CC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569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73E0-69DC-479B-81DE-7C92E76F6E2B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594A-38E4-4DD2-8DFD-4038D0F352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5136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0BC7CC1-F1EE-499C-B768-8E138D7DA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2C8-BC9E-491E-9395-8836E3A3CA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2B46937-F910-4DA1-955A-E1C552AA1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FBEF1DB-43E0-4728-89B0-1FECA3B61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A8E5-08E5-403B-B3DB-B336AD4CC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803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746D01D-38D1-446A-8422-E6476A24D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BABB424-9669-4F13-831F-A59E6C9FB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2882052-31D9-41E5-9D83-D4394BE9D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A832D5D-83AB-40FD-A7B7-8402073FB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2C8-BC9E-491E-9395-8836E3A3CA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499E4E0-DAF0-4E7B-BB20-9B14BBADA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468D810-32EB-462E-A670-E206FC050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A8E5-08E5-403B-B3DB-B336AD4CC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148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18F35E-95B2-4228-858B-D5CCD3A12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ED471F67-3A4A-4289-AD76-E8C15A5170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89994F2-D330-4B40-A02D-63F2B6C72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4AA125C-7457-4148-8359-68BA9CA90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2C8-BC9E-491E-9395-8836E3A3CA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698C6C7-BCE1-4886-B5AA-B8E4D1267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2090967-B4A7-4A56-A4D1-A9D9C969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A8E5-08E5-403B-B3DB-B336AD4CC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762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0BF3173-942D-4135-86AD-1719CD820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E93C0CC-5F7F-464F-90AC-56F483259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1F5634E-EB04-49C7-A7F4-B98D61AF8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2C8-BC9E-491E-9395-8836E3A3CA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B1D0E47-FFBE-435E-BDB3-C334A36FB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F6DC020-D479-4BD8-8D95-577AC22AD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A8E5-08E5-403B-B3DB-B336AD4CC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201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B9077BE2-9237-445C-8050-9180A26016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3754D32-F57C-49E0-B9FE-15A7ECCD5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A739A83-9301-4DD8-98BB-324C8612C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2C8-BC9E-491E-9395-8836E3A3CA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4A9B031-D275-41CF-A822-5C8BFC9F2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7BE41B7-5A01-4B71-9DCB-94489D1C7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A8E5-08E5-403B-B3DB-B336AD4CC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780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73E0-69DC-479B-81DE-7C92E76F6E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594A-38E4-4DD2-8DFD-4038D0F352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7122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73E0-69DC-479B-81DE-7C92E76F6E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594A-38E4-4DD2-8DFD-4038D0F352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0241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73E0-69DC-479B-81DE-7C92E76F6E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594A-38E4-4DD2-8DFD-4038D0F352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562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73E0-69DC-479B-81DE-7C92E76F6E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594A-38E4-4DD2-8DFD-4038D0F352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7436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73E0-69DC-479B-81DE-7C92E76F6E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594A-38E4-4DD2-8DFD-4038D0F352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657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73E0-69DC-479B-81DE-7C92E76F6E2B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594A-38E4-4DD2-8DFD-4038D0F352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5503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73E0-69DC-479B-81DE-7C92E76F6E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594A-38E4-4DD2-8DFD-4038D0F352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4506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73E0-69DC-479B-81DE-7C92E76F6E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594A-38E4-4DD2-8DFD-4038D0F352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269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73E0-69DC-479B-81DE-7C92E76F6E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594A-38E4-4DD2-8DFD-4038D0F352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8244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73E0-69DC-479B-81DE-7C92E76F6E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594A-38E4-4DD2-8DFD-4038D0F352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2029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73E0-69DC-479B-81DE-7C92E76F6E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594A-38E4-4DD2-8DFD-4038D0F352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7462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73E0-69DC-479B-81DE-7C92E76F6E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594A-38E4-4DD2-8DFD-4038D0F352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55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73E0-69DC-479B-81DE-7C92E76F6E2B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594A-38E4-4DD2-8DFD-4038D0F352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472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73E0-69DC-479B-81DE-7C92E76F6E2B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594A-38E4-4DD2-8DFD-4038D0F352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368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73E0-69DC-479B-81DE-7C92E76F6E2B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594A-38E4-4DD2-8DFD-4038D0F352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397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73E0-69DC-479B-81DE-7C92E76F6E2B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594A-38E4-4DD2-8DFD-4038D0F352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919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473E0-69DC-479B-81DE-7C92E76F6E2B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D594A-38E4-4DD2-8DFD-4038D0F352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69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40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2C323B-6FAA-442F-A952-D335F9768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B8538E0-9CC5-45D4-9D1D-FD5DF4F71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67125BC-44BE-4E48-8BCF-68E28211BB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E52C8-BC9E-491E-9395-8836E3A3CA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A33214E-5528-4442-A138-52280645E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8278C6F-9FDC-46B1-8128-2598CDDE7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7A8E5-08E5-403B-B3DB-B336AD4CC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34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2C323B-6FAA-442F-A952-D335F9768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B8538E0-9CC5-45D4-9D1D-FD5DF4F71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67125BC-44BE-4E48-8BCF-68E28211BB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E52C8-BC9E-491E-9395-8836E3A3CA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A33214E-5528-4442-A138-52280645E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8278C6F-9FDC-46B1-8128-2598CDDE7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7A8E5-08E5-403B-B3DB-B336AD4CCF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349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473E0-69DC-479B-81DE-7C92E76F6E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D594A-38E4-4DD2-8DFD-4038D0F352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3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8791" y="2420898"/>
            <a:ext cx="4860032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PRO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- ТУРИЗМ:</a:t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ОРЕНБУРГСКАЯ ОБЛАСТЬ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0"/>
            <a:ext cx="44999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48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5" y="188650"/>
            <a:ext cx="5185123" cy="303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3356992"/>
            <a:ext cx="5121657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4" y="1124744"/>
            <a:ext cx="321913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61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u="sng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ПРИВЛЕКАТЕЛЬНАЯ НЕИЗВЕСТНОСТЬ</a:t>
            </a:r>
            <a:endParaRPr lang="ru-RU" u="sng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ТРЕНД № 2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9" y="2348880"/>
            <a:ext cx="458232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8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4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81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-171400"/>
            <a:ext cx="9143999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16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4" y="4520739"/>
            <a:ext cx="2655646" cy="176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24" y="4543947"/>
            <a:ext cx="2672145" cy="174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67548" y="620688"/>
            <a:ext cx="8390705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ЛЕС   +   СТЕПЬ   + ГОРЫ</a:t>
            </a:r>
            <a:endParaRPr lang="ru-RU" b="1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9" y="2132865"/>
            <a:ext cx="2340035" cy="194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71" y="2132866"/>
            <a:ext cx="2594828" cy="194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819" y="2136496"/>
            <a:ext cx="2636648" cy="194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29" y="4543947"/>
            <a:ext cx="2448425" cy="174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00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504D">
                    <a:lumMod val="50000"/>
                  </a:srgbClr>
                </a:solidFill>
                <a:latin typeface="Comic Sans MS" panose="030F0702030302020204" pitchFamily="66" charset="0"/>
              </a:rPr>
              <a:t>ТРЕНД № 3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251520" y="1600206"/>
            <a:ext cx="878497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500" b="1" u="sng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ЦЕННОСТЬ ЭКСПЕРТИЗЫ </a:t>
            </a:r>
          </a:p>
          <a:p>
            <a:pPr marL="0" indent="0" algn="ctr">
              <a:buNone/>
            </a:pPr>
            <a:r>
              <a:rPr lang="ru-RU" sz="2500" b="1" u="sng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ТУРИСТИЧЕСКИХ АГЕНТОВ</a:t>
            </a:r>
            <a:endParaRPr lang="ru-RU" sz="2500" b="1" u="sng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5708898" cy="329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60419" y="2312876"/>
            <a:ext cx="2880320" cy="1944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БОЛЕЕ 17 000 ТУРИСТИЧЕСКИХАГЕНТСТВ В РФ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7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3068970"/>
            <a:ext cx="7020272" cy="394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79512" y="1052736"/>
            <a:ext cx="2599284" cy="11521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ЭКСПЕРТНОСТЬ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10086" y="1052736"/>
            <a:ext cx="2599284" cy="11521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ДОСТУПНОСТЬ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40152" y="1052736"/>
            <a:ext cx="2808312" cy="11521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ЧЕЛОВЕЧНОСТЬ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Стрелка вверх 5"/>
          <p:cNvSpPr/>
          <p:nvPr/>
        </p:nvSpPr>
        <p:spPr>
          <a:xfrm rot="20085239">
            <a:off x="1359130" y="2450284"/>
            <a:ext cx="782324" cy="123000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верх 9"/>
          <p:cNvSpPr/>
          <p:nvPr/>
        </p:nvSpPr>
        <p:spPr>
          <a:xfrm>
            <a:off x="3923929" y="2349023"/>
            <a:ext cx="782324" cy="95764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верх 10"/>
          <p:cNvSpPr/>
          <p:nvPr/>
        </p:nvSpPr>
        <p:spPr>
          <a:xfrm rot="1088687">
            <a:off x="6777688" y="2423526"/>
            <a:ext cx="782324" cy="111954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2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4042716"/>
            <a:ext cx="2875544" cy="172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42717"/>
            <a:ext cx="2636865" cy="181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59918"/>
            <a:ext cx="2172600" cy="217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79512" y="1052736"/>
            <a:ext cx="2599284" cy="11521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БОЛЕЕ 170 ТУРИСТИЧЕСКИХ АГЕНТСТВ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30776" y="1059693"/>
            <a:ext cx="2599284" cy="11521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11 ТУРОПЕРАТОРОВ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56177" y="1059693"/>
            <a:ext cx="2649100" cy="11521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35 АТТЕСТОВАННЫХ ГИДОВ/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ЭКСКУРСОВОДОВ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трелка вверх 3"/>
          <p:cNvSpPr/>
          <p:nvPr/>
        </p:nvSpPr>
        <p:spPr>
          <a:xfrm>
            <a:off x="1013784" y="2420888"/>
            <a:ext cx="792088" cy="12241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>
            <a:off x="4034376" y="2427085"/>
            <a:ext cx="792088" cy="12241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>
            <a:off x="7040892" y="2420888"/>
            <a:ext cx="792088" cy="12241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66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504D">
                    <a:lumMod val="50000"/>
                  </a:srgbClr>
                </a:solidFill>
                <a:latin typeface="Comic Sans MS" panose="030F0702030302020204" pitchFamily="66" charset="0"/>
              </a:rPr>
              <a:t>ТРЕНД № </a:t>
            </a:r>
            <a:r>
              <a:rPr lang="ru-RU" b="1" dirty="0" smtClean="0">
                <a:solidFill>
                  <a:srgbClr val="C0504D">
                    <a:lumMod val="50000"/>
                  </a:srgbClr>
                </a:solidFill>
                <a:latin typeface="Comic Sans MS" panose="030F0702030302020204" pitchFamily="66" charset="0"/>
              </a:rPr>
              <a:t>4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u="sng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ПУТЕШЕСТВИЕ ПО ОСОБЫМ ПОВОДАМ</a:t>
            </a:r>
            <a:endParaRPr lang="ru-RU" u="sng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61" y="2967729"/>
            <a:ext cx="3839327" cy="361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9" y="3501008"/>
            <a:ext cx="3816424" cy="1944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ЛИЧНЫЕ ПОВОДЫ;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КОРПОРАТИВНЫЕ МЕРОПРИЯТИЯ;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ОРГАНИЗОВАННЫЕ СОБЫТИЯ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ru-RU" sz="2400" b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7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48" y="2820893"/>
            <a:ext cx="3695392" cy="2078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3624064" cy="228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2" y="4899551"/>
            <a:ext cx="3565508" cy="179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88024" y="332656"/>
            <a:ext cx="4069564" cy="1944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ФЕСТИВАЛИ;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ФОРУМЫ;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ЧЕМПИОНАТЫ И ПР.</a:t>
            </a:r>
          </a:p>
          <a:p>
            <a:pPr algn="ctr"/>
            <a:endParaRPr lang="ru-RU" sz="2400" b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17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480"/>
            <a:ext cx="914400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38" y="2348880"/>
            <a:ext cx="6114013" cy="1143000"/>
          </a:xfrm>
        </p:spPr>
        <p:txBody>
          <a:bodyPr/>
          <a:lstStyle/>
          <a:p>
            <a:r>
              <a:rPr lang="ru-RU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Холодилина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Юлия 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5633864"/>
            <a:ext cx="8229600" cy="1224136"/>
          </a:xfrm>
        </p:spPr>
        <p:txBody>
          <a:bodyPr/>
          <a:lstStyle/>
          <a:p>
            <a:pPr marL="0" indent="0" algn="r">
              <a:buNone/>
            </a:pP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к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андидат экономических наук, </a:t>
            </a:r>
          </a:p>
          <a:p>
            <a:pPr marL="0" indent="0" algn="r">
              <a:buNone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доцент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36" y="1"/>
            <a:ext cx="1471613" cy="2005013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8" y="66402"/>
            <a:ext cx="2880320" cy="1872208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  <a:outerShdw dist="35921" dir="2700000" algn="ctr" rotWithShape="0">
              <a:schemeClr val="bg2">
                <a:alpha val="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871" y="288221"/>
            <a:ext cx="1982617" cy="148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830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504D">
                    <a:lumMod val="50000"/>
                  </a:srgbClr>
                </a:solidFill>
                <a:latin typeface="Comic Sans MS" panose="030F0702030302020204" pitchFamily="66" charset="0"/>
              </a:rPr>
              <a:t>ТРЕНД № </a:t>
            </a:r>
            <a:r>
              <a:rPr lang="ru-RU" b="1" dirty="0" smtClean="0">
                <a:solidFill>
                  <a:srgbClr val="C0504D">
                    <a:lumMod val="50000"/>
                  </a:srgbClr>
                </a:solidFill>
                <a:latin typeface="Comic Sans MS" panose="030F0702030302020204" pitchFamily="66" charset="0"/>
              </a:rPr>
              <a:t>5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u="sng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ПОГРУЖЕНИЕ В МЕСТНУЮ КУЛЬТУРУ</a:t>
            </a:r>
          </a:p>
          <a:p>
            <a:pPr algn="r">
              <a:buFont typeface="Wingdings" panose="05000000000000000000" pitchFamily="2" charset="2"/>
              <a:buChar char="q"/>
            </a:pPr>
            <a:endParaRPr lang="ru-RU" u="sng" dirty="0" smtClean="0">
              <a:solidFill>
                <a:srgbClr val="92D050"/>
              </a:solidFill>
              <a:latin typeface="Comic Sans MS" panose="030F0702030302020204" pitchFamily="66" charset="0"/>
            </a:endParaRPr>
          </a:p>
          <a:p>
            <a:pPr algn="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u="sng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АТМОСФЕРА;</a:t>
            </a:r>
          </a:p>
          <a:p>
            <a:pPr algn="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u="sng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ГАСТРОНОМИЯ;</a:t>
            </a:r>
          </a:p>
          <a:p>
            <a:pPr algn="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u="sng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ДОСУГ</a:t>
            </a:r>
          </a:p>
          <a:p>
            <a:pPr algn="r">
              <a:buFont typeface="Wingdings" panose="05000000000000000000" pitchFamily="2" charset="2"/>
              <a:buChar char="q"/>
            </a:pPr>
            <a:endParaRPr lang="ru-RU" u="sng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36922"/>
            <a:ext cx="4212066" cy="36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15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4791761" y="595392"/>
            <a:ext cx="4069564" cy="1944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EEECE1">
                    <a:lumMod val="25000"/>
                  </a:srgbClr>
                </a:solidFill>
                <a:latin typeface="Comic Sans MS" panose="030F0702030302020204" pitchFamily="66" charset="0"/>
              </a:rPr>
              <a:t>купечество;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EEECE1">
                    <a:lumMod val="25000"/>
                  </a:srgbClr>
                </a:solidFill>
                <a:latin typeface="Comic Sans MS" panose="030F0702030302020204" pitchFamily="66" charset="0"/>
              </a:rPr>
              <a:t>многонациональность;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EEECE1">
                    <a:lumMod val="25000"/>
                  </a:srgbClr>
                </a:solidFill>
                <a:latin typeface="Comic Sans MS" panose="030F0702030302020204" pitchFamily="66" charset="0"/>
              </a:rPr>
              <a:t>«провинциальная аутентичность»</a:t>
            </a:r>
          </a:p>
          <a:p>
            <a:pPr algn="ctr"/>
            <a:endParaRPr lang="ru-RU" sz="2400" b="1" dirty="0">
              <a:solidFill>
                <a:srgbClr val="EEECE1">
                  <a:lumMod val="25000"/>
                </a:srgb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005" y="2565383"/>
            <a:ext cx="2993959" cy="2006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721" y="4725144"/>
            <a:ext cx="4429604" cy="189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8072"/>
            <a:ext cx="3390181" cy="213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34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F47D5C0-41E8-4210-B52B-529C15EE1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358722"/>
            <a:ext cx="3054053" cy="53974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C90FCF-B73D-40A8-BB40-6D8076C23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0" y="1358723"/>
            <a:ext cx="3096149" cy="5404186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7544" y="21572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C0504D">
                    <a:lumMod val="50000"/>
                  </a:srgbClr>
                </a:solidFill>
                <a:latin typeface="Comic Sans MS" panose="030F0702030302020204" pitchFamily="66" charset="0"/>
              </a:rPr>
              <a:t>А твоё хобби – это Оренбуржье?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201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CCFA88-301D-4854-ADC6-3881A1BE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8014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>
                <a:solidFill>
                  <a:schemeClr val="accent2">
                    <a:lumMod val="75000"/>
                  </a:schemeClr>
                </a:solidFill>
              </a:rPr>
              <a:t>Как называется первый национальный (брендовый) маршрут по территории Оренбургской области? 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A093C967-4953-4E30-BBA5-5266BF7A7463}"/>
              </a:ext>
            </a:extLst>
          </p:cNvPr>
          <p:cNvSpPr/>
          <p:nvPr/>
        </p:nvSpPr>
        <p:spPr>
          <a:xfrm>
            <a:off x="187725" y="3068911"/>
            <a:ext cx="2728913" cy="91360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prstClr val="black"/>
                </a:solidFill>
              </a:rPr>
              <a:t>1 Пуховый платок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F759493F-380A-48C1-B56C-F31E0D40E4C2}"/>
              </a:ext>
            </a:extLst>
          </p:cNvPr>
          <p:cNvSpPr/>
          <p:nvPr/>
        </p:nvSpPr>
        <p:spPr>
          <a:xfrm>
            <a:off x="3103866" y="3068911"/>
            <a:ext cx="2728913" cy="91360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prstClr val="black"/>
                </a:solidFill>
              </a:rPr>
              <a:t>2 Горизонты открытий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8CD8ABEB-512C-4BBF-89B4-FAF6CB4987C8}"/>
              </a:ext>
            </a:extLst>
          </p:cNvPr>
          <p:cNvSpPr/>
          <p:nvPr/>
        </p:nvSpPr>
        <p:spPr>
          <a:xfrm>
            <a:off x="6020007" y="3068911"/>
            <a:ext cx="2728913" cy="91360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prstClr val="black"/>
                </a:solidFill>
              </a:rPr>
              <a:t>3 Степные просторы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8EA95DE-846A-42C6-8EE2-F1A0B0A99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55" y="4556228"/>
            <a:ext cx="1995155" cy="17743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3DEEBA1-69F5-4CCB-8AA9-1A8288529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387" y="4556219"/>
            <a:ext cx="1998629" cy="17743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9F6E73A-F5A2-45CB-9262-89F9F6D46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396" y="4556228"/>
            <a:ext cx="2055217" cy="177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5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7F1F9F7-4D2E-4C6F-85C8-9F7A1502D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70076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>
                <a:solidFill>
                  <a:schemeClr val="accent2">
                    <a:lumMod val="75000"/>
                  </a:schemeClr>
                </a:solidFill>
              </a:rPr>
              <a:t>Как называется самая крупная и глубокая пещера </a:t>
            </a: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Оренбургской </a:t>
            </a:r>
            <a:r>
              <a:rPr lang="ru-RU" b="1" u="sng" dirty="0">
                <a:solidFill>
                  <a:schemeClr val="accent2">
                    <a:lumMod val="75000"/>
                  </a:schemeClr>
                </a:solidFill>
              </a:rPr>
              <a:t>области?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8EC12D8F-9FC4-4B16-B8BD-AD8400135D2D}"/>
              </a:ext>
            </a:extLst>
          </p:cNvPr>
          <p:cNvSpPr/>
          <p:nvPr/>
        </p:nvSpPr>
        <p:spPr>
          <a:xfrm>
            <a:off x="247360" y="2675710"/>
            <a:ext cx="2728913" cy="91360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prstClr val="black"/>
                </a:solidFill>
              </a:rPr>
              <a:t>1 Подарок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518A9D8C-F7C7-46EB-9912-B2C1EECBAA81}"/>
              </a:ext>
            </a:extLst>
          </p:cNvPr>
          <p:cNvSpPr/>
          <p:nvPr/>
        </p:nvSpPr>
        <p:spPr>
          <a:xfrm>
            <a:off x="3237365" y="2675710"/>
            <a:ext cx="2728913" cy="91360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prstClr val="black"/>
                </a:solidFill>
              </a:rPr>
              <a:t>2 Гребени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05AC180E-3CEF-4943-8278-CBB6FA65A851}"/>
              </a:ext>
            </a:extLst>
          </p:cNvPr>
          <p:cNvSpPr/>
          <p:nvPr/>
        </p:nvSpPr>
        <p:spPr>
          <a:xfrm>
            <a:off x="6227369" y="2675710"/>
            <a:ext cx="2728913" cy="91360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prstClr val="black"/>
                </a:solidFill>
              </a:rPr>
              <a:t>3 Змеиная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D7C1D9A-DD90-47A6-AC2F-18270114C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468" y="3823887"/>
            <a:ext cx="4550628" cy="266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6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71D341-A38C-43FE-A273-38D0C478B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22943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>
                <a:solidFill>
                  <a:schemeClr val="accent2">
                    <a:lumMod val="75000"/>
                  </a:schemeClr>
                </a:solidFill>
              </a:rPr>
              <a:t>Кто из этих известных личностей никогда </a:t>
            </a:r>
            <a:br>
              <a:rPr lang="ru-RU" b="1" u="sng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НЕ </a:t>
            </a:r>
            <a:r>
              <a:rPr lang="ru-RU" b="1" u="sng" dirty="0">
                <a:solidFill>
                  <a:schemeClr val="accent2">
                    <a:lumMod val="75000"/>
                  </a:schemeClr>
                </a:solidFill>
              </a:rPr>
              <a:t>был в Оренбургской области и в городе Оренбурге?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1E19C8CA-4CD7-46B7-AD43-BFA85FD9E084}"/>
              </a:ext>
            </a:extLst>
          </p:cNvPr>
          <p:cNvSpPr/>
          <p:nvPr/>
        </p:nvSpPr>
        <p:spPr>
          <a:xfrm>
            <a:off x="187725" y="3068911"/>
            <a:ext cx="2728913" cy="91360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prstClr val="black"/>
                </a:solidFill>
              </a:rPr>
              <a:t>1 Л.Н. Толстой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34F1E190-7EC1-4F7C-B0DE-31875DDBFBB7}"/>
              </a:ext>
            </a:extLst>
          </p:cNvPr>
          <p:cNvSpPr/>
          <p:nvPr/>
        </p:nvSpPr>
        <p:spPr>
          <a:xfrm>
            <a:off x="3207548" y="3068902"/>
            <a:ext cx="2728913" cy="91360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prstClr val="black"/>
                </a:solidFill>
              </a:rPr>
              <a:t>2 И.А. Крылов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57E8BAE1-4B83-42E5-B070-87072C8EDF53}"/>
              </a:ext>
            </a:extLst>
          </p:cNvPr>
          <p:cNvSpPr/>
          <p:nvPr/>
        </p:nvSpPr>
        <p:spPr>
          <a:xfrm>
            <a:off x="6227370" y="3068901"/>
            <a:ext cx="2728913" cy="91360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prstClr val="black"/>
                </a:solidFill>
              </a:rPr>
              <a:t>3 А.И. Куприн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CE66C42-D5EE-4973-95BE-5F9022ED6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42" y="4043933"/>
            <a:ext cx="2788362" cy="26249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38AD25D-3B08-4B7A-B784-1258C0853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38" y="4422201"/>
            <a:ext cx="1089080" cy="19361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86B1E9A-5A89-4E4A-8A5F-2E55F6950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508" y="4557237"/>
            <a:ext cx="2021192" cy="180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1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6DE1D3-A04F-4F27-8152-CD0A5087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u="sng" dirty="0">
                <a:solidFill>
                  <a:schemeClr val="accent2">
                    <a:lumMod val="75000"/>
                  </a:schemeClr>
                </a:solidFill>
              </a:rPr>
              <a:t>Какой из этих фильмов был снят на территории Оренбургской области ?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="" xmlns:a16="http://schemas.microsoft.com/office/drawing/2014/main" id="{9C74406A-F13C-4954-A0C8-4A8362D937D2}"/>
              </a:ext>
            </a:extLst>
          </p:cNvPr>
          <p:cNvSpPr/>
          <p:nvPr/>
        </p:nvSpPr>
        <p:spPr>
          <a:xfrm>
            <a:off x="181389" y="2492897"/>
            <a:ext cx="2895766" cy="105408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600" dirty="0">
                <a:solidFill>
                  <a:prstClr val="black"/>
                </a:solidFill>
              </a:rPr>
              <a:t>1 «Не хлебом единым»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7FCB1A7B-F8DD-4C89-AADC-185855AA9183}"/>
              </a:ext>
            </a:extLst>
          </p:cNvPr>
          <p:cNvSpPr/>
          <p:nvPr/>
        </p:nvSpPr>
        <p:spPr>
          <a:xfrm>
            <a:off x="3203848" y="2492896"/>
            <a:ext cx="2863003" cy="105408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600" dirty="0">
                <a:solidFill>
                  <a:prstClr val="black"/>
                </a:solidFill>
              </a:rPr>
              <a:t>2 «Благословите женщину»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34AC7BB6-794E-4724-BAE0-869A8B130307}"/>
              </a:ext>
            </a:extLst>
          </p:cNvPr>
          <p:cNvSpPr/>
          <p:nvPr/>
        </p:nvSpPr>
        <p:spPr>
          <a:xfrm>
            <a:off x="6195848" y="2492896"/>
            <a:ext cx="2808761" cy="105408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600" dirty="0">
                <a:solidFill>
                  <a:prstClr val="black"/>
                </a:solidFill>
              </a:rPr>
              <a:t>3 «Возвращение»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32DAD7A-293D-4A4C-BAF7-DBC21CDA3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835" y="4061763"/>
            <a:ext cx="2431112" cy="243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6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A68144-F18A-4128-A2C7-514355650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62" y="691137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>
                <a:solidFill>
                  <a:schemeClr val="accent2">
                    <a:lumMod val="75000"/>
                  </a:schemeClr>
                </a:solidFill>
              </a:rPr>
              <a:t>Существует «белое» золото, «черное» золото, </a:t>
            </a:r>
            <a:br>
              <a:rPr lang="ru-RU" b="1" u="sng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u="sng" dirty="0">
                <a:solidFill>
                  <a:schemeClr val="accent2">
                    <a:lumMod val="75000"/>
                  </a:schemeClr>
                </a:solidFill>
              </a:rPr>
              <a:t>а каким золотом славится </a:t>
            </a:r>
            <a:br>
              <a:rPr lang="ru-RU" b="1" u="sng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u="sng" dirty="0">
                <a:solidFill>
                  <a:schemeClr val="accent2">
                    <a:lumMod val="75000"/>
                  </a:schemeClr>
                </a:solidFill>
              </a:rPr>
              <a:t>Оренбургская область?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4BDF4A4-228C-44E3-B8C6-0728024BB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925" y="2776726"/>
            <a:ext cx="3775579" cy="339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8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66" y="2412565"/>
            <a:ext cx="5469489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Autofit/>
          </a:bodyPr>
          <a:lstStyle/>
          <a:p>
            <a:pPr algn="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Каждое путешествие – это вызов собственному сознанию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12758" y="3501008"/>
            <a:ext cx="43308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Благодарю за внимание!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74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" y="4511"/>
            <a:ext cx="9092952" cy="685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13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20406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581" y="3528999"/>
            <a:ext cx="4079441" cy="3059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8622"/>
            <a:ext cx="3232492" cy="322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04" y="3521557"/>
            <a:ext cx="3232492" cy="322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50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765" y="285948"/>
            <a:ext cx="2744394" cy="182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389" y="2494228"/>
            <a:ext cx="2759671" cy="173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09120"/>
            <a:ext cx="2744394" cy="205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11093" y="256285"/>
            <a:ext cx="3744416" cy="865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ЗНАНИЯ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92396" y="1973713"/>
            <a:ext cx="3744416" cy="865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ЭМОЦИИ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95936" y="3758217"/>
            <a:ext cx="3744416" cy="865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ВПЕЧАТЛЕНИЯ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635123" y="4808774"/>
            <a:ext cx="3744416" cy="865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НОВЫЕ НАВЫКИ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4048" y="1122126"/>
            <a:ext cx="3744416" cy="865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ВОЗМОЖНОСТИ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131840" y="5674615"/>
            <a:ext cx="3744416" cy="865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ЦЕННОСТИ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266776" y="2839554"/>
            <a:ext cx="3744416" cy="865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ОБРАЗ ЖИЗНИ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31458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Путешествовать, чтобы жить свою лучшую жизнь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6" y="1535445"/>
            <a:ext cx="5904880" cy="532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8" y="6453336"/>
            <a:ext cx="864096" cy="404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28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ТРЕНД № 1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u="sng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ТРАНСФОРМАЦИОННЫЕ ПУТЕШЕСТВИЯ</a:t>
            </a:r>
          </a:p>
          <a:p>
            <a:pPr marL="0" indent="0" algn="ctr">
              <a:buNone/>
            </a:pPr>
            <a:endParaRPr lang="ru-RU" sz="28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ЙОГА-ТУРЫ;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ФИТНЕС-ТУРЫ;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АРТ-ТУРИЗМ;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АСТРОТУРИЗМ;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ЭКСПЕДИЦИОННЫЙ 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ТУРИЗМ И ПР.</a:t>
            </a:r>
            <a:endParaRPr lang="ru-RU" sz="28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2389980"/>
            <a:ext cx="2777583" cy="377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11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19590"/>
            <a:ext cx="4657748" cy="261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244" y="3212986"/>
            <a:ext cx="3744416" cy="3522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19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33464"/>
            <a:ext cx="5591900" cy="25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248" y="5052308"/>
            <a:ext cx="5595348" cy="177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0658"/>
            <a:ext cx="5591900" cy="206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267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234</Words>
  <Application>Microsoft Office PowerPoint</Application>
  <PresentationFormat>Экран (4:3)</PresentationFormat>
  <Paragraphs>73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Тема Office</vt:lpstr>
      <vt:lpstr>1_Тема Office</vt:lpstr>
      <vt:lpstr>2_Тема Office</vt:lpstr>
      <vt:lpstr>3_Тема Office</vt:lpstr>
      <vt:lpstr>4_Тема Office</vt:lpstr>
      <vt:lpstr>PRO - ТУРИЗМ: ОРЕНБУРГСКАЯ ОБЛАСТЬ</vt:lpstr>
      <vt:lpstr>Холодилина Юлия </vt:lpstr>
      <vt:lpstr>Презентация PowerPoint</vt:lpstr>
      <vt:lpstr>Презентация PowerPoint</vt:lpstr>
      <vt:lpstr>Презентация PowerPoint</vt:lpstr>
      <vt:lpstr>Путешествовать, чтобы жить свою лучшую жизнь</vt:lpstr>
      <vt:lpstr>ТРЕНД № 1</vt:lpstr>
      <vt:lpstr>Презентация PowerPoint</vt:lpstr>
      <vt:lpstr>Презентация PowerPoint</vt:lpstr>
      <vt:lpstr>Презентация PowerPoint</vt:lpstr>
      <vt:lpstr>ТРЕНД № 2</vt:lpstr>
      <vt:lpstr>Презентация PowerPoint</vt:lpstr>
      <vt:lpstr>Презентация PowerPoint</vt:lpstr>
      <vt:lpstr>ЛЕС   +   СТЕПЬ   + ГОРЫ</vt:lpstr>
      <vt:lpstr>ТРЕНД № 3</vt:lpstr>
      <vt:lpstr>Презентация PowerPoint</vt:lpstr>
      <vt:lpstr>Презентация PowerPoint</vt:lpstr>
      <vt:lpstr>ТРЕНД № 4</vt:lpstr>
      <vt:lpstr>Презентация PowerPoint</vt:lpstr>
      <vt:lpstr>ТРЕНД № 5</vt:lpstr>
      <vt:lpstr>Презентация PowerPoint</vt:lpstr>
      <vt:lpstr>Презентация PowerPoint</vt:lpstr>
      <vt:lpstr>Как называется первый национальный (брендовый) маршрут по территории Оренбургской области? </vt:lpstr>
      <vt:lpstr>Как называется самая крупная и глубокая пещера  Оренбургской области?</vt:lpstr>
      <vt:lpstr>Кто из этих известных личностей никогда  НЕ был в Оренбургской области и в городе Оренбурге?</vt:lpstr>
      <vt:lpstr>Какой из этих фильмов был снят на территории Оренбургской области ?</vt:lpstr>
      <vt:lpstr>Существует «белое» золото, «черное» золото,  а каким золотом славится  Оренбургская область?</vt:lpstr>
      <vt:lpstr>Каждое путешествие – это вызов собственному сознанию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 ТУРИЗМ: ОРЕНБУРГСКАЯ ОБЛАСТЬ</dc:title>
  <dc:creator>Юля</dc:creator>
  <cp:lastModifiedBy>Юля</cp:lastModifiedBy>
  <cp:revision>23</cp:revision>
  <dcterms:created xsi:type="dcterms:W3CDTF">2024-06-27T01:23:42Z</dcterms:created>
  <dcterms:modified xsi:type="dcterms:W3CDTF">2025-09-16T07:29:53Z</dcterms:modified>
</cp:coreProperties>
</file>